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617" r:id="rId2"/>
    <p:sldId id="387" r:id="rId3"/>
    <p:sldId id="388" r:id="rId4"/>
    <p:sldId id="345" r:id="rId5"/>
    <p:sldId id="361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76" r:id="rId15"/>
    <p:sldId id="368" r:id="rId16"/>
    <p:sldId id="382" r:id="rId17"/>
    <p:sldId id="381" r:id="rId18"/>
    <p:sldId id="380" r:id="rId19"/>
    <p:sldId id="372" r:id="rId20"/>
    <p:sldId id="384" r:id="rId21"/>
    <p:sldId id="383" r:id="rId22"/>
    <p:sldId id="385" r:id="rId23"/>
    <p:sldId id="386" r:id="rId24"/>
    <p:sldId id="389" r:id="rId25"/>
    <p:sldId id="396" r:id="rId26"/>
    <p:sldId id="395" r:id="rId27"/>
    <p:sldId id="390" r:id="rId28"/>
    <p:sldId id="391" r:id="rId29"/>
    <p:sldId id="393" r:id="rId30"/>
    <p:sldId id="39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4C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30"/>
    <p:restoredTop sz="97248"/>
  </p:normalViewPr>
  <p:slideViewPr>
    <p:cSldViewPr snapToGrid="0" snapToObjects="1">
      <p:cViewPr>
        <p:scale>
          <a:sx n="130" d="100"/>
          <a:sy n="13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0F6EE-77C2-5C44-8F09-9AAAF6E69130}" type="datetimeFigureOut">
              <a:rPr lang="en-US" smtClean="0"/>
              <a:t>2/19/21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9470A2-642E-E445-B7AB-50D4AE703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08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29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I</a:t>
            </a:r>
            <a:r>
              <a:rPr lang="en-US" baseline="0" dirty="0"/>
              <a:t> get into talking about modeling words and documents, I’d like to start out with a bit of background on estimating parameters in Bayesian networks.</a:t>
            </a:r>
          </a:p>
          <a:p>
            <a:r>
              <a:rPr lang="en-US" baseline="0" dirty="0"/>
              <a:t>Let’s start with the simplest possible case, which is flipping a coin.</a:t>
            </a:r>
          </a:p>
          <a:p>
            <a:endParaRPr lang="en-US" baseline="0" dirty="0"/>
          </a:p>
          <a:p>
            <a:r>
              <a:rPr lang="en-US" baseline="0" dirty="0"/>
              <a:t>This is the general setup: we perform a sequence of coin flip experiments and record whether the result is heads or tails.  For example, maybe we flip a coin 10 times and get this sequence of heads and tails.</a:t>
            </a:r>
          </a:p>
          <a:p>
            <a:r>
              <a:rPr lang="en-US" baseline="0" dirty="0"/>
              <a:t>Our (general) goal is to estimate the probability that the next flip comes up heads.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06ED9-BF5F-46E1-B4E3-4CB6DEDD2B2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13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couple of important assumptions that make sense here, specifically that there is a fixed parameter \</a:t>
            </a:r>
            <a:r>
              <a:rPr lang="en-US" dirty="0" err="1"/>
              <a:t>theta_H</a:t>
            </a:r>
            <a:r>
              <a:rPr lang="en-US" baseline="0" dirty="0"/>
              <a:t> (which is the probability a flip comes up heads) – this doesn’t change, for example we don’t switch coins in the middle, or bend the coin more during the experiment.</a:t>
            </a:r>
          </a:p>
          <a:p>
            <a:r>
              <a:rPr lang="en-US" baseline="0" dirty="0"/>
              <a:t>The other assumption is that each flip is independent.  The outcome of one flip doesn’t affect the outcome of others.</a:t>
            </a:r>
          </a:p>
          <a:p>
            <a:r>
              <a:rPr lang="en-US" baseline="0" dirty="0"/>
              <a:t>These assumptions are often referred to as “IID” – Independent and Identically distributed.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06ED9-BF5F-46E1-B4E3-4CB6DEDD2B2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20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back to our example sequence of coin flips, what</a:t>
            </a:r>
            <a:r>
              <a:rPr lang="en-US" baseline="0" dirty="0"/>
              <a:t> should our best guess be about the probability the coin lands heads?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06ED9-BF5F-46E1-B4E3-4CB6DEDD2B2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4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</a:t>
            </a:r>
            <a:r>
              <a:rPr lang="en-US" baseline="0" dirty="0"/>
              <a:t> probability to reason about our uncertainty about the parameter,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06ED9-BF5F-46E1-B4E3-4CB6DEDD2B2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71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these new parameters alpha and</a:t>
            </a:r>
            <a:r>
              <a:rPr lang="en-US" baseline="0" dirty="0"/>
              <a:t> beta which are referred to as “</a:t>
            </a:r>
            <a:r>
              <a:rPr lang="en-US" baseline="0" dirty="0" err="1"/>
              <a:t>hyperparameters</a:t>
            </a:r>
            <a:r>
              <a:rPr lang="en-US" baseline="0" dirty="0"/>
              <a:t>”. And as you can imagine, we can put additional prior distributions on them </a:t>
            </a:r>
            <a:r>
              <a:rPr lang="en-US" baseline="0" dirty="0">
                <a:sym typeface="Wingdings"/>
              </a:rPr>
              <a:t></a:t>
            </a:r>
          </a:p>
          <a:p>
            <a:endParaRPr lang="en-US" dirty="0"/>
          </a:p>
          <a:p>
            <a:r>
              <a:rPr lang="en-US" dirty="0"/>
              <a:t>Beta Distribution looks similar to the likelihood</a:t>
            </a:r>
          </a:p>
          <a:p>
            <a:r>
              <a:rPr lang="en-US" b="1" dirty="0"/>
              <a:t>conjugate prior </a:t>
            </a:r>
            <a:r>
              <a:rPr lang="en-US" dirty="0"/>
              <a:t>to the Bernoulli distribution</a:t>
            </a:r>
          </a:p>
          <a:p>
            <a:endParaRPr lang="en-US" dirty="0"/>
          </a:p>
          <a:p>
            <a:r>
              <a:rPr lang="en-US" dirty="0"/>
              <a:t>Gamma function can be understood as a continuous generalization</a:t>
            </a:r>
            <a:r>
              <a:rPr lang="en-US" baseline="0" dirty="0"/>
              <a:t> of the factorial function.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06ED9-BF5F-46E1-B4E3-4CB6DEDD2B2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0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</a:t>
            </a:r>
            <a:r>
              <a:rPr lang="en-US" baseline="0" dirty="0"/>
              <a:t> use the previous result to predict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06ED9-BF5F-46E1-B4E3-4CB6DEDD2B2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66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460A7-36E2-254F-A320-97BC77E1CF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3028724"/>
            <a:ext cx="11350172" cy="59984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CSE 3521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91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5A2A7-066E-9046-8121-95F264DCE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E8D3-1287-3744-8FAF-4A40CD8A8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45640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B578A5-C01B-5746-8F37-A8507C26D5D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85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23303-7D4B-6B4F-B80C-1ED0C4CFC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640" y="1681163"/>
            <a:ext cx="5702935" cy="456555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4AFBE-D4EB-0E40-8B47-1079AF3A6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4640" y="2505075"/>
            <a:ext cx="5702935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B0DBDC-D697-2741-A295-168C772A4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6400" y="1681163"/>
            <a:ext cx="5762879" cy="456544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E66BE-92C4-FC4C-AC21-FE8A32C96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6400" y="2505075"/>
            <a:ext cx="5762880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C15DA5-5933-2E4C-893D-A908BD32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F5A316-8BF4-6148-A76F-D966A9DBE32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0FDD41-D99A-A14A-836E-655A91E30D8C}"/>
              </a:ext>
            </a:extLst>
          </p:cNvPr>
          <p:cNvCxnSpPr>
            <a:cxnSpLocks/>
          </p:cNvCxnSpPr>
          <p:nvPr userDrawn="1"/>
        </p:nvCxnSpPr>
        <p:spPr>
          <a:xfrm>
            <a:off x="6145428" y="1681163"/>
            <a:ext cx="0" cy="450850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A03C1A-2431-1A4A-8332-630616C534BD}"/>
              </a:ext>
            </a:extLst>
          </p:cNvPr>
          <p:cNvCxnSpPr>
            <a:cxnSpLocks/>
          </p:cNvCxnSpPr>
          <p:nvPr userDrawn="1"/>
        </p:nvCxnSpPr>
        <p:spPr>
          <a:xfrm>
            <a:off x="234696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D423DE-EE3D-144E-8305-FAD82E00DC73}"/>
              </a:ext>
            </a:extLst>
          </p:cNvPr>
          <p:cNvCxnSpPr>
            <a:cxnSpLocks/>
          </p:cNvCxnSpPr>
          <p:nvPr userDrawn="1"/>
        </p:nvCxnSpPr>
        <p:spPr>
          <a:xfrm>
            <a:off x="6256401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7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84DFD9-2B07-AE4F-9A3C-2EEFC6FB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2471FE-D852-2441-85E8-46B1B30A4C7F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18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05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F32A6-A96D-DA45-A47A-D02A0A9F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DD3DD-323F-6F4A-9A75-123C3C9D6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21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7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ai.berkeley.edu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8843" y="1263375"/>
            <a:ext cx="12192000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CSE 3521: </a:t>
            </a:r>
            <a:br>
              <a:rPr lang="en-US" dirty="0"/>
            </a:br>
            <a:r>
              <a:rPr lang="en-US" dirty="0"/>
              <a:t>Introduction to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2"/>
            <a:ext cx="5867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9" tIns="45719" rIns="91439" bIns="45719">
            <a:spAutoFit/>
          </a:bodyPr>
          <a:lstStyle/>
          <a:p>
            <a:pPr>
              <a:spcBef>
                <a:spcPct val="50000"/>
              </a:spcBef>
            </a:pPr>
            <a:endParaRPr lang="en-US" sz="2400"/>
          </a:p>
        </p:txBody>
      </p:sp>
      <p:pic>
        <p:nvPicPr>
          <p:cNvPr id="26625" name="Picture 1" descr="C:\Temp\ketrina\Lecture1-Introdu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2384" y="2466283"/>
            <a:ext cx="5245344" cy="2342669"/>
          </a:xfrm>
          <a:prstGeom prst="rect">
            <a:avLst/>
          </a:prstGeom>
          <a:noFill/>
        </p:spPr>
      </p:pic>
      <p:sp>
        <p:nvSpPr>
          <p:cNvPr id="6" name="Text Box 8">
            <a:extLst>
              <a:ext uri="{FF2B5EF4-FFF2-40B4-BE49-F238E27FC236}">
                <a16:creationId xmlns:a16="http://schemas.microsoft.com/office/drawing/2014/main" id="{4519C585-32F4-2749-8E97-60A41CDE1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8625" y="6479233"/>
            <a:ext cx="7177570" cy="26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dirty="0">
                <a:latin typeface="Calibri"/>
                <a:cs typeface="Calibri"/>
              </a:rPr>
              <a:t>[Many slides are adapted from </a:t>
            </a:r>
            <a:r>
              <a:rPr lang="en-US" sz="1100" dirty="0">
                <a:cs typeface="Calibri"/>
              </a:rPr>
              <a:t>the </a:t>
            </a:r>
            <a:r>
              <a:rPr lang="en-US" sz="1100" dirty="0">
                <a:cs typeface="Calibri"/>
                <a:hlinkClick r:id="rId4"/>
              </a:rPr>
              <a:t>UC Berkeley. </a:t>
            </a:r>
            <a:r>
              <a:rPr lang="en-US" sz="1100" dirty="0">
                <a:latin typeface="Calibri"/>
                <a:cs typeface="Calibri"/>
                <a:hlinkClick r:id="rId4"/>
              </a:rPr>
              <a:t>CS188 Intro to AI</a:t>
            </a:r>
            <a:r>
              <a:rPr lang="en-US" sz="1100" dirty="0">
                <a:latin typeface="Calibri"/>
                <a:cs typeface="Calibri"/>
              </a:rPr>
              <a:t> at UC Berkeley and previous CSE 3521 course at OSU.]</a:t>
            </a:r>
          </a:p>
        </p:txBody>
      </p:sp>
    </p:spTree>
    <p:extLst>
      <p:ext uri="{BB962C8B-B14F-4D97-AF65-F5344CB8AC3E}">
        <p14:creationId xmlns:p14="http://schemas.microsoft.com/office/powerpoint/2010/main" val="3909199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value of </a:t>
            </a:r>
            <a:r>
              <a:rPr lang="en-US" dirty="0" err="1"/>
              <a:t>θ</a:t>
            </a:r>
            <a:r>
              <a:rPr lang="en-US" baseline="-25000" dirty="0" err="1"/>
              <a:t>H</a:t>
            </a:r>
            <a:r>
              <a:rPr lang="en-US" dirty="0"/>
              <a:t> 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94" y="1661058"/>
            <a:ext cx="5892800" cy="10287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94" y="3180828"/>
            <a:ext cx="7378700" cy="10287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2" y="4839299"/>
            <a:ext cx="7721600" cy="10287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4663595" y="3973766"/>
            <a:ext cx="979681" cy="4156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386851" y="4634237"/>
            <a:ext cx="1071582" cy="41012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 flipH="1" flipV="1">
            <a:off x="2244056" y="4001955"/>
            <a:ext cx="824608" cy="35947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595033" y="4600699"/>
            <a:ext cx="582095" cy="53580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964690" y="4268820"/>
            <a:ext cx="1957952" cy="56226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 Identities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1A7BBA-65A1-724E-AC6F-93EFA9C4053B}"/>
              </a:ext>
            </a:extLst>
          </p:cNvPr>
          <p:cNvSpPr/>
          <p:nvPr/>
        </p:nvSpPr>
        <p:spPr>
          <a:xfrm>
            <a:off x="1632155" y="1563329"/>
            <a:ext cx="4080387" cy="10913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6111E4-4FC8-C34E-AAE2-7149018F5DA6}"/>
              </a:ext>
            </a:extLst>
          </p:cNvPr>
          <p:cNvSpPr/>
          <p:nvPr/>
        </p:nvSpPr>
        <p:spPr>
          <a:xfrm>
            <a:off x="1603700" y="3284363"/>
            <a:ext cx="5780326" cy="10913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51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value of </a:t>
            </a:r>
            <a:r>
              <a:rPr lang="en-US" dirty="0" err="1"/>
              <a:t>θ</a:t>
            </a:r>
            <a:r>
              <a:rPr lang="en-US" baseline="-25000" dirty="0" err="1"/>
              <a:t>H</a:t>
            </a:r>
            <a:r>
              <a:rPr lang="en-US" dirty="0"/>
              <a:t> </a:t>
            </a: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68" y="4478870"/>
            <a:ext cx="63500" cy="4191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718" y="5243485"/>
            <a:ext cx="2946400" cy="1041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" y="1620370"/>
            <a:ext cx="7721600" cy="10287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57" y="3055970"/>
            <a:ext cx="3695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7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problem with Maximum Likelihood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coin doesn’t look very bent?</a:t>
            </a:r>
          </a:p>
          <a:p>
            <a:pPr lvl="1"/>
            <a:r>
              <a:rPr lang="en-US" dirty="0"/>
              <a:t>Should be somewhere around 0.5?</a:t>
            </a:r>
          </a:p>
          <a:p>
            <a:r>
              <a:rPr lang="en-US" dirty="0"/>
              <a:t>What if we saw 3,000 heads and 7,000 tails?</a:t>
            </a:r>
          </a:p>
          <a:p>
            <a:pPr lvl="1"/>
            <a:r>
              <a:rPr lang="en-US" dirty="0"/>
              <a:t>Should this really be the same as 3 out of 10?</a:t>
            </a:r>
          </a:p>
          <a:p>
            <a:r>
              <a:rPr lang="en-US" dirty="0"/>
              <a:t>Maximum Likelihood</a:t>
            </a:r>
          </a:p>
          <a:p>
            <a:pPr lvl="1"/>
            <a:r>
              <a:rPr lang="en-US" dirty="0"/>
              <a:t>No way to quantify our </a:t>
            </a:r>
            <a:r>
              <a:rPr lang="en-US" b="1" dirty="0">
                <a:solidFill>
                  <a:srgbClr val="C00000"/>
                </a:solidFill>
              </a:rPr>
              <a:t>uncertainty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No way to incorporate our prior knowledge!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7090475" y="4765729"/>
            <a:ext cx="2797444" cy="759417"/>
          </a:xfrm>
          <a:prstGeom prst="wedgeRectCallout">
            <a:avLst>
              <a:gd name="adj1" fmla="val -72091"/>
              <a:gd name="adj2" fmla="val -74147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Q: how to deal with this problem?</a:t>
            </a:r>
          </a:p>
        </p:txBody>
      </p:sp>
    </p:spTree>
    <p:extLst>
      <p:ext uri="{BB962C8B-B14F-4D97-AF65-F5344CB8AC3E}">
        <p14:creationId xmlns:p14="http://schemas.microsoft.com/office/powerpoint/2010/main" val="307705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Parameter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just treat        like any other variable</a:t>
            </a:r>
          </a:p>
          <a:p>
            <a:r>
              <a:rPr lang="en-US" dirty="0"/>
              <a:t>Put a prior on it!</a:t>
            </a:r>
          </a:p>
          <a:p>
            <a:pPr lvl="1"/>
            <a:r>
              <a:rPr lang="en-US" dirty="0"/>
              <a:t>Encode our prior knowledge about possible values of          using a probability distribution</a:t>
            </a:r>
          </a:p>
          <a:p>
            <a:r>
              <a:rPr lang="en-US" dirty="0"/>
              <a:t>Now consider two probability distributions: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409" y="1698145"/>
            <a:ext cx="429666" cy="343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700" y="2631891"/>
            <a:ext cx="356158" cy="284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41" y="4123973"/>
            <a:ext cx="5747247" cy="121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45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Over </a:t>
            </a:r>
            <a:r>
              <a:rPr lang="en-US" dirty="0" err="1"/>
              <a:t>θ</a:t>
            </a:r>
            <a:r>
              <a:rPr lang="en-US" baseline="-25000" dirty="0" err="1"/>
              <a:t>H</a:t>
            </a:r>
            <a:r>
              <a:rPr lang="en-US" dirty="0"/>
              <a:t> 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92" y="1752413"/>
            <a:ext cx="6604000" cy="4699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92" y="2804738"/>
            <a:ext cx="8115300" cy="10922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92" y="4809684"/>
            <a:ext cx="41783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we encode prior knowledge?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640" y="1600201"/>
            <a:ext cx="11724640" cy="1761565"/>
          </a:xfrm>
        </p:spPr>
        <p:txBody>
          <a:bodyPr/>
          <a:lstStyle/>
          <a:p>
            <a:r>
              <a:rPr lang="en-US" dirty="0"/>
              <a:t>Example: The coin doesn’t look very bent</a:t>
            </a:r>
          </a:p>
          <a:p>
            <a:pPr lvl="1"/>
            <a:r>
              <a:rPr lang="en-US" dirty="0"/>
              <a:t>Assign higher probability to values of         near 0.5</a:t>
            </a:r>
          </a:p>
          <a:p>
            <a:r>
              <a:rPr lang="en-US" dirty="0"/>
              <a:t>Solution: The </a:t>
            </a:r>
            <a:r>
              <a:rPr lang="en-US" b="1" dirty="0">
                <a:solidFill>
                  <a:srgbClr val="C00000"/>
                </a:solidFill>
              </a:rPr>
              <a:t>Beta Distribution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678" y="2102787"/>
            <a:ext cx="374314" cy="299451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49" y="3028040"/>
            <a:ext cx="6522470" cy="89334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954306" y="4501778"/>
            <a:ext cx="8229600" cy="1761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20" y="4224549"/>
            <a:ext cx="3074919" cy="836845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4226478" y="4351619"/>
            <a:ext cx="2988236" cy="2061882"/>
          </a:xfrm>
          <a:prstGeom prst="wedgeEllipseCallout">
            <a:avLst>
              <a:gd name="adj1" fmla="val -68473"/>
              <a:gd name="adj2" fmla="val -17390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Gamma is a continuous generalization of the Factorial Function</a:t>
            </a:r>
          </a:p>
        </p:txBody>
      </p:sp>
    </p:spTree>
    <p:extLst>
      <p:ext uri="{BB962C8B-B14F-4D97-AF65-F5344CB8AC3E}">
        <p14:creationId xmlns:p14="http://schemas.microsoft.com/office/powerpoint/2010/main" val="3721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 Distribution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62" y="4262480"/>
            <a:ext cx="45339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306" y="4310294"/>
            <a:ext cx="4229100" cy="195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29" y="1685872"/>
            <a:ext cx="4127500" cy="1968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482" y="1755349"/>
            <a:ext cx="4533900" cy="1955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7708" y="1503589"/>
            <a:ext cx="1044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Beta(5,5)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61666" y="1503589"/>
            <a:ext cx="151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Beta(100,100)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99806" y="3959919"/>
            <a:ext cx="13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Beta(0.5,0.5)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21645" y="3959919"/>
            <a:ext cx="1044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Beta(1,1)</a:t>
            </a:r>
          </a:p>
        </p:txBody>
      </p:sp>
    </p:spTree>
    <p:extLst>
      <p:ext uri="{BB962C8B-B14F-4D97-AF65-F5344CB8AC3E}">
        <p14:creationId xmlns:p14="http://schemas.microsoft.com/office/powerpoint/2010/main" val="39107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Marginal Probability over single Toss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1" y="1663136"/>
            <a:ext cx="3048000" cy="4699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42" y="2391145"/>
            <a:ext cx="6819900" cy="10160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29" y="5543360"/>
            <a:ext cx="1651000" cy="9271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61" y="3616322"/>
            <a:ext cx="4152900" cy="1016000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4180237" y="5110813"/>
            <a:ext cx="6079641" cy="1359647"/>
          </a:xfrm>
          <a:prstGeom prst="wedgeRectCallout">
            <a:avLst>
              <a:gd name="adj1" fmla="val -77867"/>
              <a:gd name="adj2" fmla="val -16184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Beta prior indicates α imaginary heads and β imaginary tails</a:t>
            </a: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43" y="4691713"/>
            <a:ext cx="63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2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one toss</a:t>
            </a: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5" y="1768217"/>
            <a:ext cx="8456706" cy="440082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77" y="2637485"/>
            <a:ext cx="6934200" cy="5842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92" y="3548896"/>
            <a:ext cx="5524500" cy="5842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96" y="4487576"/>
            <a:ext cx="5156200" cy="469900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294640" y="5311956"/>
            <a:ext cx="9946042" cy="1195294"/>
          </a:xfrm>
        </p:spPr>
        <p:txBody>
          <a:bodyPr>
            <a:normAutofit/>
          </a:bodyPr>
          <a:lstStyle/>
          <a:p>
            <a:r>
              <a:rPr lang="en-US" dirty="0"/>
              <a:t>If the prior is Beta, so is posterior!</a:t>
            </a:r>
          </a:p>
          <a:p>
            <a:r>
              <a:rPr lang="en-US" dirty="0"/>
              <a:t>Beta is </a:t>
            </a:r>
            <a:r>
              <a:rPr lang="en-US" b="1" dirty="0">
                <a:solidFill>
                  <a:srgbClr val="C00000"/>
                </a:solidFill>
              </a:rPr>
              <a:t>conjugate</a:t>
            </a:r>
            <a:r>
              <a:rPr lang="en-US" dirty="0"/>
              <a:t> to the Bernoulli likelihood</a:t>
            </a:r>
          </a:p>
        </p:txBody>
      </p:sp>
    </p:spTree>
    <p:extLst>
      <p:ext uri="{BB962C8B-B14F-4D97-AF65-F5344CB8AC3E}">
        <p14:creationId xmlns:p14="http://schemas.microsoft.com/office/powerpoint/2010/main" val="61778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640" y="1600201"/>
            <a:ext cx="9916160" cy="1178859"/>
          </a:xfrm>
        </p:spPr>
        <p:txBody>
          <a:bodyPr>
            <a:normAutofit/>
          </a:bodyPr>
          <a:lstStyle/>
          <a:p>
            <a:r>
              <a:rPr lang="en-US" sz="3200" dirty="0"/>
              <a:t>Immediate result</a:t>
            </a:r>
          </a:p>
          <a:p>
            <a:pPr lvl="1"/>
            <a:r>
              <a:rPr lang="en-US" sz="2800" dirty="0"/>
              <a:t>Can compute the probability over the next toss: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00" y="2834743"/>
            <a:ext cx="6029018" cy="7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6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estimate parameters from data?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4640" y="2751799"/>
            <a:ext cx="11724639" cy="1384995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Maximum Likelihood Principle:</a:t>
            </a:r>
          </a:p>
          <a:p>
            <a:endParaRPr lang="en-US" sz="2800" dirty="0"/>
          </a:p>
          <a:p>
            <a:r>
              <a:rPr lang="en-US" sz="2800" dirty="0"/>
              <a:t>Choose the parameters that maximize the probability of the observed data!</a:t>
            </a:r>
          </a:p>
        </p:txBody>
      </p:sp>
    </p:spTree>
    <p:extLst>
      <p:ext uri="{BB962C8B-B14F-4D97-AF65-F5344CB8AC3E}">
        <p14:creationId xmlns:p14="http://schemas.microsoft.com/office/powerpoint/2010/main" val="14469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Maximum Likelihood vs. Bayesian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likelihood: find the </a:t>
            </a:r>
            <a:r>
              <a:rPr lang="en-US" dirty="0">
                <a:solidFill>
                  <a:srgbClr val="C00000"/>
                </a:solidFill>
              </a:rPr>
              <a:t>“best” </a:t>
            </a:r>
          </a:p>
          <a:p>
            <a:r>
              <a:rPr lang="en-US" dirty="0"/>
              <a:t>Bayesian approach:</a:t>
            </a:r>
          </a:p>
          <a:p>
            <a:pPr lvl="1"/>
            <a:r>
              <a:rPr lang="en-US" dirty="0"/>
              <a:t>Don’t use a point estimate</a:t>
            </a:r>
          </a:p>
          <a:p>
            <a:pPr lvl="1"/>
            <a:r>
              <a:rPr lang="en-US" dirty="0"/>
              <a:t>Keep track of our beliefs about</a:t>
            </a:r>
          </a:p>
          <a:p>
            <a:pPr lvl="1"/>
            <a:r>
              <a:rPr lang="en-US" dirty="0"/>
              <a:t>Treat         like a random variable  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20" y="1612906"/>
            <a:ext cx="448369" cy="448369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485" y="3429000"/>
            <a:ext cx="372928" cy="298342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102" y="3022600"/>
            <a:ext cx="367546" cy="29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25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 sequence of coin tosses…</a:t>
            </a:r>
          </a:p>
          <a:p>
            <a:r>
              <a:rPr lang="en-US" dirty="0"/>
              <a:t>Instead we have a sequence of words</a:t>
            </a:r>
          </a:p>
          <a:p>
            <a:r>
              <a:rPr lang="en-US" dirty="0"/>
              <a:t>But we could think of this as a sequence of die rolls</a:t>
            </a:r>
          </a:p>
          <a:p>
            <a:pPr lvl="1"/>
            <a:r>
              <a:rPr lang="en-US" dirty="0"/>
              <a:t>Very large die with one word on each side</a:t>
            </a:r>
          </a:p>
          <a:p>
            <a:r>
              <a:rPr lang="en-US" b="1" dirty="0"/>
              <a:t>Multinomial</a:t>
            </a:r>
            <a:r>
              <a:rPr lang="en-US" dirty="0"/>
              <a:t> is n-dimensional generalization of Bernoulli</a:t>
            </a:r>
          </a:p>
          <a:p>
            <a:r>
              <a:rPr lang="en-US" b="1" dirty="0" err="1"/>
              <a:t>Dirichlet</a:t>
            </a:r>
            <a:r>
              <a:rPr lang="en-US" dirty="0"/>
              <a:t> is an n-dimensional generalization of Beta distribution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439" y="1394713"/>
            <a:ext cx="3099841" cy="2324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Text</a:t>
            </a:r>
          </a:p>
        </p:txBody>
      </p:sp>
    </p:spTree>
    <p:extLst>
      <p:ext uri="{BB962C8B-B14F-4D97-AF65-F5344CB8AC3E}">
        <p14:creationId xmlns:p14="http://schemas.microsoft.com/office/powerpoint/2010/main" val="424379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Rather than one parameter, we have a vector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Likelihood Function: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77" y="2365296"/>
            <a:ext cx="3147923" cy="368374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80" y="2295935"/>
            <a:ext cx="2288386" cy="870703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92" y="3691363"/>
            <a:ext cx="7138913" cy="111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41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Dirichlet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640" y="1600201"/>
            <a:ext cx="9916160" cy="1358153"/>
          </a:xfrm>
        </p:spPr>
        <p:txBody>
          <a:bodyPr>
            <a:normAutofit/>
          </a:bodyPr>
          <a:lstStyle/>
          <a:p>
            <a:r>
              <a:rPr lang="en-US" dirty="0"/>
              <a:t>Generalizes the Beta distribution from 2 to K dimensions</a:t>
            </a:r>
          </a:p>
          <a:p>
            <a:r>
              <a:rPr lang="en-US" dirty="0"/>
              <a:t>Conjugate to Multinomial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75" y="2757189"/>
            <a:ext cx="2701250" cy="419159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58" y="3429000"/>
            <a:ext cx="2580159" cy="987353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08" y="4967631"/>
            <a:ext cx="2990004" cy="95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1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Text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639" y="1600201"/>
            <a:ext cx="11724639" cy="4172256"/>
          </a:xfrm>
        </p:spPr>
        <p:txBody>
          <a:bodyPr>
            <a:normAutofit/>
          </a:bodyPr>
          <a:lstStyle/>
          <a:p>
            <a:r>
              <a:rPr lang="en-US" dirty="0"/>
              <a:t>Problem: Spam Email classification</a:t>
            </a:r>
          </a:p>
          <a:p>
            <a:pPr lvl="1"/>
            <a:r>
              <a:rPr lang="en-US" dirty="0"/>
              <a:t>We have a bunch of email (e.g. 10,000 emails) labeled as spam and non-spam</a:t>
            </a:r>
          </a:p>
          <a:p>
            <a:pPr lvl="1"/>
            <a:r>
              <a:rPr lang="en-US" dirty="0"/>
              <a:t>Goal: given a new email, predict whether it is spam or not</a:t>
            </a:r>
          </a:p>
          <a:p>
            <a:pPr lvl="1"/>
            <a:r>
              <a:rPr lang="en-US" dirty="0"/>
              <a:t>How can we tell the difference?</a:t>
            </a:r>
          </a:p>
          <a:p>
            <a:pPr lvl="2"/>
            <a:r>
              <a:rPr lang="en-US" dirty="0"/>
              <a:t>Look at the words in the emails</a:t>
            </a:r>
          </a:p>
          <a:p>
            <a:pPr lvl="2"/>
            <a:r>
              <a:rPr lang="en-US" dirty="0"/>
              <a:t>Viagra, ATTENTION, free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1526" y="3789336"/>
            <a:ext cx="1960474" cy="1468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161" y="4139726"/>
            <a:ext cx="5126797" cy="29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91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Text Classifier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-1370" r="8112" b="1"/>
          <a:stretch/>
        </p:blipFill>
        <p:spPr>
          <a:xfrm>
            <a:off x="294640" y="1621929"/>
            <a:ext cx="4626072" cy="290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36" y="2120193"/>
            <a:ext cx="6853151" cy="279258"/>
          </a:xfrm>
          <a:prstGeom prst="rect">
            <a:avLst/>
          </a:prstGeom>
        </p:spPr>
      </p:pic>
      <p:sp>
        <p:nvSpPr>
          <p:cNvPr id="11" name="Rectangular Callout 10"/>
          <p:cNvSpPr/>
          <p:nvPr/>
        </p:nvSpPr>
        <p:spPr>
          <a:xfrm>
            <a:off x="4123024" y="4458550"/>
            <a:ext cx="4618506" cy="1972147"/>
          </a:xfrm>
          <a:prstGeom prst="wedgeRectCallout">
            <a:avLst>
              <a:gd name="adj1" fmla="val -55835"/>
              <a:gd name="adj2" fmla="val -111887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By making independence assumptions we can better estimate these probabilities from data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019" y="2606554"/>
            <a:ext cx="4519258" cy="562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09719A-E69C-D74C-B1CA-0768599A2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8899" y="1621928"/>
            <a:ext cx="1960474" cy="14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6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Text Classifier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640" y="1600201"/>
            <a:ext cx="11724640" cy="2863834"/>
          </a:xfrm>
        </p:spPr>
        <p:txBody>
          <a:bodyPr>
            <a:normAutofit/>
          </a:bodyPr>
          <a:lstStyle/>
          <a:p>
            <a:r>
              <a:rPr lang="en-US" sz="2400" dirty="0"/>
              <a:t>Simplest possible classifier</a:t>
            </a:r>
          </a:p>
          <a:p>
            <a:r>
              <a:rPr lang="en-US" sz="2400" dirty="0"/>
              <a:t>Assumption: probability of each word is conditionally independent given class memberships.</a:t>
            </a:r>
          </a:p>
          <a:p>
            <a:r>
              <a:rPr lang="en-US" sz="2400" dirty="0"/>
              <a:t>Simple application of Bayes Rule</a:t>
            </a:r>
          </a:p>
        </p:txBody>
      </p:sp>
    </p:spTree>
    <p:extLst>
      <p:ext uri="{BB962C8B-B14F-4D97-AF65-F5344CB8AC3E}">
        <p14:creationId xmlns:p14="http://schemas.microsoft.com/office/powerpoint/2010/main" val="4244043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Bent Coin Bayesian Network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55" y="1468643"/>
            <a:ext cx="7504725" cy="3998730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427695" y="1530707"/>
            <a:ext cx="2642812" cy="1334079"/>
          </a:xfrm>
          <a:prstGeom prst="wedgeRectCallout">
            <a:avLst>
              <a:gd name="adj1" fmla="val 37905"/>
              <a:gd name="adj2" fmla="val 96154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Probability of Each coin flip is conditionally independent given </a:t>
            </a:r>
            <a:r>
              <a:rPr lang="en-US" dirty="0" err="1"/>
              <a:t>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5" y="5807397"/>
            <a:ext cx="10969706" cy="463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43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Bent Coin Bayesian Network</a:t>
            </a:r>
            <a:br>
              <a:rPr lang="en-US" dirty="0"/>
            </a:br>
            <a:r>
              <a:rPr lang="en-US" dirty="0"/>
              <a:t>(Plate Notation)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97" y="1603670"/>
            <a:ext cx="2869881" cy="493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9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Naïve Bayes Model For Text Classification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94640" y="1662194"/>
            <a:ext cx="8570392" cy="4525963"/>
          </a:xfrm>
        </p:spPr>
        <p:txBody>
          <a:bodyPr>
            <a:normAutofit/>
          </a:bodyPr>
          <a:lstStyle/>
          <a:p>
            <a:r>
              <a:rPr lang="en-US" dirty="0"/>
              <a:t>Data is a set of “documents”</a:t>
            </a:r>
          </a:p>
          <a:p>
            <a:r>
              <a:rPr lang="en-US" dirty="0"/>
              <a:t>Z variables are categories</a:t>
            </a:r>
          </a:p>
          <a:p>
            <a:r>
              <a:rPr lang="en-US" dirty="0"/>
              <a:t>Z’s Observed during learning</a:t>
            </a:r>
          </a:p>
          <a:p>
            <a:r>
              <a:rPr lang="en-US" dirty="0"/>
              <a:t>Hidden at test time.</a:t>
            </a:r>
          </a:p>
          <a:p>
            <a:r>
              <a:rPr lang="en-US" dirty="0"/>
              <a:t>Learning from training data:</a:t>
            </a:r>
          </a:p>
          <a:p>
            <a:pPr lvl="1"/>
            <a:r>
              <a:rPr lang="en-US" dirty="0"/>
              <a:t>Estimate parameters (</a:t>
            </a:r>
            <a:r>
              <a:rPr lang="en-US" dirty="0" err="1"/>
              <a:t>θ</a:t>
            </a:r>
            <a:r>
              <a:rPr lang="en-US" dirty="0"/>
              <a:t>,β) using fully-observed data</a:t>
            </a:r>
          </a:p>
          <a:p>
            <a:r>
              <a:rPr lang="en-US" dirty="0"/>
              <a:t>Prediction on test data:</a:t>
            </a:r>
          </a:p>
          <a:p>
            <a:pPr lvl="1"/>
            <a:r>
              <a:rPr lang="en-US" dirty="0"/>
              <a:t>Compute P(Z|w1,…</a:t>
            </a:r>
            <a:r>
              <a:rPr lang="en-US" dirty="0" err="1"/>
              <a:t>wn</a:t>
            </a:r>
            <a:r>
              <a:rPr lang="en-US" dirty="0"/>
              <a:t>) using Bayes’ rule</a:t>
            </a:r>
          </a:p>
        </p:txBody>
      </p:sp>
      <p:pic>
        <p:nvPicPr>
          <p:cNvPr id="8" name="Picture 7" descr="n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452" y="1526595"/>
            <a:ext cx="1734726" cy="340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02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870" y="274638"/>
            <a:ext cx="9888932" cy="1143000"/>
          </a:xfrm>
        </p:spPr>
        <p:txBody>
          <a:bodyPr>
            <a:normAutofit/>
          </a:bodyPr>
          <a:lstStyle/>
          <a:p>
            <a:r>
              <a:rPr lang="en-US" dirty="0"/>
              <a:t>Maximum Likelihood Estimation Recipe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70" y="1600201"/>
            <a:ext cx="8909911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 the log-likelihood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Differentiate with respect to the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Equate to zero and solve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230" y="1417638"/>
            <a:ext cx="28829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21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1297-3239-6B44-8DAF-6C3D3A2F3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 Example (Q-A take home)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1E47-29E4-B640-91E0-20F23AB28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boxes, 1 box full of blue balls and the other with red balls</a:t>
            </a:r>
          </a:p>
          <a:p>
            <a:r>
              <a:rPr lang="en-US" dirty="0"/>
              <a:t>RRBRRRRBBBB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dog barks a lot lot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ABFAF65-D210-CF48-8DAA-7561691001CD}"/>
              </a:ext>
            </a:extLst>
          </p:cNvPr>
          <p:cNvSpPr/>
          <p:nvPr/>
        </p:nvSpPr>
        <p:spPr>
          <a:xfrm>
            <a:off x="2238451" y="3138221"/>
            <a:ext cx="5340096" cy="220919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387A49-123B-A247-ACF5-A5AB8AA8E201}"/>
              </a:ext>
            </a:extLst>
          </p:cNvPr>
          <p:cNvSpPr/>
          <p:nvPr/>
        </p:nvSpPr>
        <p:spPr>
          <a:xfrm>
            <a:off x="3291840" y="3562502"/>
            <a:ext cx="314554" cy="3584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BF564E-0C2B-D049-9CAB-3177CDA31820}"/>
              </a:ext>
            </a:extLst>
          </p:cNvPr>
          <p:cNvSpPr/>
          <p:nvPr/>
        </p:nvSpPr>
        <p:spPr>
          <a:xfrm>
            <a:off x="5550205" y="3290620"/>
            <a:ext cx="314554" cy="358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7FF360-8BE6-D942-8307-7ADED42C7A65}"/>
              </a:ext>
            </a:extLst>
          </p:cNvPr>
          <p:cNvSpPr/>
          <p:nvPr/>
        </p:nvSpPr>
        <p:spPr>
          <a:xfrm>
            <a:off x="5377892" y="4768291"/>
            <a:ext cx="314554" cy="3584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29DCF3-2BCE-9341-B4D2-D004DA42DE98}"/>
              </a:ext>
            </a:extLst>
          </p:cNvPr>
          <p:cNvSpPr/>
          <p:nvPr/>
        </p:nvSpPr>
        <p:spPr>
          <a:xfrm>
            <a:off x="4218432" y="3382060"/>
            <a:ext cx="314554" cy="3584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440006-C7CE-9D4A-84B9-1555C9E220E8}"/>
              </a:ext>
            </a:extLst>
          </p:cNvPr>
          <p:cNvSpPr/>
          <p:nvPr/>
        </p:nvSpPr>
        <p:spPr>
          <a:xfrm>
            <a:off x="4980432" y="3290621"/>
            <a:ext cx="314554" cy="3584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3BA5E2-BF4F-E04F-99A9-4F7B1D575373}"/>
              </a:ext>
            </a:extLst>
          </p:cNvPr>
          <p:cNvSpPr/>
          <p:nvPr/>
        </p:nvSpPr>
        <p:spPr>
          <a:xfrm>
            <a:off x="5652517" y="4376927"/>
            <a:ext cx="314554" cy="3584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A8D739-EF58-B044-91C7-9044C477EDB0}"/>
              </a:ext>
            </a:extLst>
          </p:cNvPr>
          <p:cNvSpPr/>
          <p:nvPr/>
        </p:nvSpPr>
        <p:spPr>
          <a:xfrm>
            <a:off x="6543650" y="4532984"/>
            <a:ext cx="314554" cy="3584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67211E-22D8-014F-AB89-6A8F8974B520}"/>
              </a:ext>
            </a:extLst>
          </p:cNvPr>
          <p:cNvSpPr/>
          <p:nvPr/>
        </p:nvSpPr>
        <p:spPr>
          <a:xfrm>
            <a:off x="5993791" y="4589068"/>
            <a:ext cx="314554" cy="3584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64A7454-E545-8144-9288-334C956FE4A9}"/>
              </a:ext>
            </a:extLst>
          </p:cNvPr>
          <p:cNvSpPr/>
          <p:nvPr/>
        </p:nvSpPr>
        <p:spPr>
          <a:xfrm>
            <a:off x="2898344" y="4197705"/>
            <a:ext cx="314554" cy="358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DFCCD1-447E-8740-A5ED-E59A5E3FE9E4}"/>
              </a:ext>
            </a:extLst>
          </p:cNvPr>
          <p:cNvSpPr/>
          <p:nvPr/>
        </p:nvSpPr>
        <p:spPr>
          <a:xfrm>
            <a:off x="3839873" y="4018482"/>
            <a:ext cx="314554" cy="358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134886-A739-6A4A-8B05-0E774488A0F1}"/>
              </a:ext>
            </a:extLst>
          </p:cNvPr>
          <p:cNvSpPr/>
          <p:nvPr/>
        </p:nvSpPr>
        <p:spPr>
          <a:xfrm>
            <a:off x="3624682" y="4547616"/>
            <a:ext cx="314554" cy="358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D0EC7EC-93C8-9440-9D96-05A8C5E1AB4E}"/>
              </a:ext>
            </a:extLst>
          </p:cNvPr>
          <p:cNvSpPr/>
          <p:nvPr/>
        </p:nvSpPr>
        <p:spPr>
          <a:xfrm>
            <a:off x="4186733" y="4719522"/>
            <a:ext cx="314554" cy="358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57E5AA-A418-2048-AC85-ED10E7BCD4D7}"/>
              </a:ext>
            </a:extLst>
          </p:cNvPr>
          <p:cNvSpPr/>
          <p:nvPr/>
        </p:nvSpPr>
        <p:spPr>
          <a:xfrm>
            <a:off x="4532986" y="4768291"/>
            <a:ext cx="314554" cy="358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D60331-63D2-BB49-B41E-56F533D2D273}"/>
              </a:ext>
            </a:extLst>
          </p:cNvPr>
          <p:cNvSpPr/>
          <p:nvPr/>
        </p:nvSpPr>
        <p:spPr>
          <a:xfrm>
            <a:off x="4143451" y="4247692"/>
            <a:ext cx="314554" cy="358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9127DB-C3E1-264D-80CC-5E38C57408B7}"/>
              </a:ext>
            </a:extLst>
          </p:cNvPr>
          <p:cNvSpPr/>
          <p:nvPr/>
        </p:nvSpPr>
        <p:spPr>
          <a:xfrm>
            <a:off x="8724798" y="4197704"/>
            <a:ext cx="3045359" cy="9960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27F80E-3AAD-2E45-830F-0D3850801D68}"/>
              </a:ext>
            </a:extLst>
          </p:cNvPr>
          <p:cNvSpPr txBox="1"/>
          <p:nvPr/>
        </p:nvSpPr>
        <p:spPr>
          <a:xfrm>
            <a:off x="10218115" y="4758537"/>
            <a:ext cx="58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0AB830-0118-5642-85C0-D770F72A22D8}"/>
              </a:ext>
            </a:extLst>
          </p:cNvPr>
          <p:cNvSpPr txBox="1"/>
          <p:nvPr/>
        </p:nvSpPr>
        <p:spPr>
          <a:xfrm>
            <a:off x="10380269" y="4242248"/>
            <a:ext cx="58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2D01D2-8586-3A40-AC02-99C9F979A97B}"/>
              </a:ext>
            </a:extLst>
          </p:cNvPr>
          <p:cNvSpPr txBox="1"/>
          <p:nvPr/>
        </p:nvSpPr>
        <p:spPr>
          <a:xfrm>
            <a:off x="9059774" y="4740900"/>
            <a:ext cx="58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314740-51BC-A145-8A00-E2246CA1A4FC}"/>
              </a:ext>
            </a:extLst>
          </p:cNvPr>
          <p:cNvSpPr txBox="1"/>
          <p:nvPr/>
        </p:nvSpPr>
        <p:spPr>
          <a:xfrm>
            <a:off x="9632899" y="4646129"/>
            <a:ext cx="58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691114-4AD9-9E4A-977E-591599674905}"/>
              </a:ext>
            </a:extLst>
          </p:cNvPr>
          <p:cNvSpPr txBox="1"/>
          <p:nvPr/>
        </p:nvSpPr>
        <p:spPr>
          <a:xfrm>
            <a:off x="10715245" y="4507948"/>
            <a:ext cx="58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50E267-F893-9040-B762-0AD3EC5F5683}"/>
              </a:ext>
            </a:extLst>
          </p:cNvPr>
          <p:cNvSpPr txBox="1"/>
          <p:nvPr/>
        </p:nvSpPr>
        <p:spPr>
          <a:xfrm>
            <a:off x="9071051" y="4285856"/>
            <a:ext cx="130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barks</a:t>
            </a:r>
          </a:p>
        </p:txBody>
      </p:sp>
    </p:spTree>
    <p:extLst>
      <p:ext uri="{BB962C8B-B14F-4D97-AF65-F5344CB8AC3E}">
        <p14:creationId xmlns:p14="http://schemas.microsoft.com/office/powerpoint/2010/main" val="264760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130" y="1600201"/>
            <a:ext cx="10032988" cy="2314388"/>
          </a:xfrm>
        </p:spPr>
        <p:txBody>
          <a:bodyPr>
            <a:normAutofit/>
          </a:bodyPr>
          <a:lstStyle/>
          <a:p>
            <a:r>
              <a:rPr lang="en-US" dirty="0"/>
              <a:t>Let’s start with the simplest possible case</a:t>
            </a:r>
          </a:p>
          <a:p>
            <a:pPr lvl="1"/>
            <a:r>
              <a:rPr lang="en-US" dirty="0"/>
              <a:t>Single observed variable</a:t>
            </a:r>
          </a:p>
          <a:p>
            <a:pPr lvl="1"/>
            <a:r>
              <a:rPr lang="en-US" dirty="0"/>
              <a:t>Flipping a bent coin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746" y="3326151"/>
            <a:ext cx="1931648" cy="193164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26695" y="3375457"/>
            <a:ext cx="10124236" cy="23143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854C56"/>
                </a:solidFill>
              </a:rPr>
              <a:t>We Observe:</a:t>
            </a:r>
          </a:p>
          <a:p>
            <a:pPr lvl="1"/>
            <a:r>
              <a:rPr lang="en-US" dirty="0">
                <a:solidFill>
                  <a:srgbClr val="854C56"/>
                </a:solidFill>
              </a:rPr>
              <a:t>Sequence of heads or tails</a:t>
            </a:r>
          </a:p>
          <a:p>
            <a:pPr lvl="1"/>
            <a:r>
              <a:rPr lang="en-US" dirty="0">
                <a:solidFill>
                  <a:srgbClr val="854C56"/>
                </a:solidFill>
              </a:rPr>
              <a:t>HTTTTTHTHT</a:t>
            </a:r>
          </a:p>
          <a:p>
            <a:r>
              <a:rPr lang="en-US" dirty="0">
                <a:solidFill>
                  <a:srgbClr val="854C56"/>
                </a:solidFill>
              </a:rPr>
              <a:t>Goal:</a:t>
            </a:r>
          </a:p>
          <a:p>
            <a:pPr lvl="1"/>
            <a:r>
              <a:rPr lang="en-US" dirty="0">
                <a:solidFill>
                  <a:srgbClr val="854C56"/>
                </a:solidFill>
              </a:rPr>
              <a:t>Estimate the probability that the next flip comes up heads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8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Fixed parameter</a:t>
            </a:r>
          </a:p>
          <a:p>
            <a:pPr lvl="1"/>
            <a:r>
              <a:rPr lang="en-US" dirty="0"/>
              <a:t>Probability that a flip comes up heads</a:t>
            </a:r>
          </a:p>
          <a:p>
            <a:r>
              <a:rPr lang="en-US" dirty="0"/>
              <a:t>Each flip is independent</a:t>
            </a:r>
          </a:p>
          <a:p>
            <a:pPr lvl="1"/>
            <a:r>
              <a:rPr lang="en-US" dirty="0"/>
              <a:t>Doesn’t affect the outcome of other flips        </a:t>
            </a:r>
          </a:p>
          <a:p>
            <a:r>
              <a:rPr lang="en-US" dirty="0">
                <a:solidFill>
                  <a:srgbClr val="C00000"/>
                </a:solidFill>
              </a:rPr>
              <a:t>(IID) </a:t>
            </a:r>
            <a:r>
              <a:rPr lang="en-US" dirty="0"/>
              <a:t>Independent and Identically Distributed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491" y="1695416"/>
            <a:ext cx="5080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8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assume we observe the sequence:</a:t>
            </a:r>
          </a:p>
          <a:p>
            <a:pPr lvl="1"/>
            <a:r>
              <a:rPr lang="en-US" dirty="0"/>
              <a:t>HTTTTTHTHT</a:t>
            </a:r>
          </a:p>
          <a:p>
            <a:r>
              <a:rPr lang="en-US" dirty="0"/>
              <a:t>What is the </a:t>
            </a:r>
            <a:r>
              <a:rPr lang="en-US" b="1" dirty="0">
                <a:solidFill>
                  <a:srgbClr val="C00000"/>
                </a:solidFill>
              </a:rPr>
              <a:t>best</a:t>
            </a:r>
            <a:r>
              <a:rPr lang="en-US" dirty="0"/>
              <a:t> value of         ?</a:t>
            </a:r>
          </a:p>
          <a:p>
            <a:pPr lvl="1"/>
            <a:r>
              <a:rPr lang="en-US" dirty="0"/>
              <a:t>Probability of heads</a:t>
            </a:r>
          </a:p>
          <a:p>
            <a:r>
              <a:rPr lang="en-US" dirty="0"/>
              <a:t>Intuition: should be 0.3 (3 out of 10)</a:t>
            </a:r>
          </a:p>
          <a:p>
            <a:r>
              <a:rPr lang="en-US" dirty="0"/>
              <a:t>Question: how do we justify this?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290" y="2559041"/>
            <a:ext cx="5080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9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640" y="1600201"/>
            <a:ext cx="11168278" cy="2239682"/>
          </a:xfrm>
        </p:spPr>
        <p:txBody>
          <a:bodyPr/>
          <a:lstStyle/>
          <a:p>
            <a:r>
              <a:rPr lang="en-US" dirty="0"/>
              <a:t>The value of        which maximizes the probability of the observed data is best!</a:t>
            </a:r>
          </a:p>
          <a:p>
            <a:r>
              <a:rPr lang="en-US" dirty="0"/>
              <a:t>Based on our assumptions, the probability of  “HTTTTTHTHT” is: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226" y="1657125"/>
            <a:ext cx="463285" cy="3706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82" y="3630650"/>
            <a:ext cx="6254376" cy="418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83" y="4282341"/>
            <a:ext cx="8068235" cy="376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05" y="4821915"/>
            <a:ext cx="4967195" cy="4224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900" y="5429791"/>
            <a:ext cx="3101788" cy="467549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3856270" y="5257799"/>
            <a:ext cx="3795429" cy="866589"/>
          </a:xfrm>
          <a:prstGeom prst="left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the Likelihood Function</a:t>
            </a:r>
          </a:p>
        </p:txBody>
      </p:sp>
    </p:spTree>
    <p:extLst>
      <p:ext uri="{BB962C8B-B14F-4D97-AF65-F5344CB8AC3E}">
        <p14:creationId xmlns:p14="http://schemas.microsoft.com/office/powerpoint/2010/main" val="135796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47" y="95346"/>
            <a:ext cx="11806733" cy="1143000"/>
          </a:xfrm>
        </p:spPr>
        <p:txBody>
          <a:bodyPr/>
          <a:lstStyle/>
          <a:p>
            <a:r>
              <a:rPr lang="en-US" dirty="0"/>
              <a:t>Maximum Likelihood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605" y="1585258"/>
            <a:ext cx="8229600" cy="984623"/>
          </a:xfrm>
        </p:spPr>
        <p:txBody>
          <a:bodyPr/>
          <a:lstStyle/>
          <a:p>
            <a:r>
              <a:rPr lang="en-US" dirty="0"/>
              <a:t>Probability of “HTTTTTHTHT” as a function of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33" y="1671169"/>
            <a:ext cx="508000" cy="40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893" y="2865284"/>
            <a:ext cx="4878336" cy="3520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335" y="2101473"/>
            <a:ext cx="2984500" cy="520700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3014973" y="3937678"/>
            <a:ext cx="1162006" cy="688048"/>
          </a:xfrm>
          <a:prstGeom prst="downArrow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100" dirty="0"/>
              <a:t>Θ</a:t>
            </a:r>
            <a:r>
              <a:rPr lang="en-US" sz="1100" dirty="0"/>
              <a:t>=0.3</a:t>
            </a:r>
          </a:p>
        </p:txBody>
      </p:sp>
    </p:spTree>
    <p:extLst>
      <p:ext uri="{BB962C8B-B14F-4D97-AF65-F5344CB8AC3E}">
        <p14:creationId xmlns:p14="http://schemas.microsoft.com/office/powerpoint/2010/main" val="317767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869" y="95346"/>
            <a:ext cx="11594592" cy="1143000"/>
          </a:xfrm>
        </p:spPr>
        <p:txBody>
          <a:bodyPr/>
          <a:lstStyle/>
          <a:p>
            <a:r>
              <a:rPr lang="en-US" dirty="0"/>
              <a:t>Maximum Likelihood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386" y="1501543"/>
            <a:ext cx="11172151" cy="984623"/>
          </a:xfrm>
        </p:spPr>
        <p:txBody>
          <a:bodyPr/>
          <a:lstStyle/>
          <a:p>
            <a:r>
              <a:rPr lang="en-US" dirty="0"/>
              <a:t>Probability of “HTTTTTHTHT” as a function of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15" y="1587454"/>
            <a:ext cx="508000" cy="40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092" y="2032700"/>
            <a:ext cx="3576404" cy="476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951" y="2655134"/>
            <a:ext cx="4091015" cy="3643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169" y="3777082"/>
            <a:ext cx="177800" cy="152400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2461009" y="5050964"/>
            <a:ext cx="1072234" cy="654876"/>
          </a:xfrm>
          <a:prstGeom prst="upArrow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100" dirty="0"/>
              <a:t>Θ</a:t>
            </a:r>
            <a:r>
              <a:rPr lang="en-US" sz="1100" dirty="0"/>
              <a:t>=0.3</a:t>
            </a:r>
          </a:p>
        </p:txBody>
      </p:sp>
    </p:spTree>
    <p:extLst>
      <p:ext uri="{BB962C8B-B14F-4D97-AF65-F5344CB8AC3E}">
        <p14:creationId xmlns:p14="http://schemas.microsoft.com/office/powerpoint/2010/main" val="341287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1106</Words>
  <Application>Microsoft Macintosh PowerPoint</Application>
  <PresentationFormat>Widescreen</PresentationFormat>
  <Paragraphs>166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Wingdings</vt:lpstr>
      <vt:lpstr>Office Theme</vt:lpstr>
      <vt:lpstr>CSE 3521:  Introduction to Artificial Intelligence </vt:lpstr>
      <vt:lpstr>Parameter Estimation</vt:lpstr>
      <vt:lpstr>Maximum Likelihood Estimation Recipe</vt:lpstr>
      <vt:lpstr>An Example</vt:lpstr>
      <vt:lpstr>Assumptions</vt:lpstr>
      <vt:lpstr>Example</vt:lpstr>
      <vt:lpstr>Maximum Likelihood Principle</vt:lpstr>
      <vt:lpstr>Maximum Likelihood Principle</vt:lpstr>
      <vt:lpstr>Maximum Likelihood Principle</vt:lpstr>
      <vt:lpstr>Maximum Likelihood value of θH </vt:lpstr>
      <vt:lpstr>Maximum Likelihood value of θH </vt:lpstr>
      <vt:lpstr>The problem with Maximum Likelihood</vt:lpstr>
      <vt:lpstr>Bayesian Parameter Estimation</vt:lpstr>
      <vt:lpstr>Posterior Over θH </vt:lpstr>
      <vt:lpstr>How can we encode prior knowledge?</vt:lpstr>
      <vt:lpstr>Beta Distribution</vt:lpstr>
      <vt:lpstr>Marginal Probability over single Toss</vt:lpstr>
      <vt:lpstr>More than one toss</vt:lpstr>
      <vt:lpstr>Prediction</vt:lpstr>
      <vt:lpstr>Summary: Maximum Likelihood vs. Bayesian Estimation</vt:lpstr>
      <vt:lpstr>Modeling Text</vt:lpstr>
      <vt:lpstr>Multinomial</vt:lpstr>
      <vt:lpstr>Dirichlet</vt:lpstr>
      <vt:lpstr>Example: Text Classification</vt:lpstr>
      <vt:lpstr>Naïve Bayes Text Classifier</vt:lpstr>
      <vt:lpstr>Naïve Bayes Text Classifier</vt:lpstr>
      <vt:lpstr>Bent Coin Bayesian Network</vt:lpstr>
      <vt:lpstr>Bent Coin Bayesian Network (Plate Notation)</vt:lpstr>
      <vt:lpstr>Naïve Bayes Model For Text Classification</vt:lpstr>
      <vt:lpstr>BOW Example (Q-A take home)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Binte Jafar, Jeniya T.</dc:creator>
  <cp:lastModifiedBy>Tabassum, Jeniya T.</cp:lastModifiedBy>
  <cp:revision>97</cp:revision>
  <dcterms:created xsi:type="dcterms:W3CDTF">2020-06-25T19:45:53Z</dcterms:created>
  <dcterms:modified xsi:type="dcterms:W3CDTF">2021-02-19T17:05:08Z</dcterms:modified>
</cp:coreProperties>
</file>